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337" r:id="rId5"/>
    <p:sldId id="435" r:id="rId6"/>
    <p:sldId id="414" r:id="rId7"/>
    <p:sldId id="415" r:id="rId8"/>
    <p:sldId id="263" r:id="rId9"/>
    <p:sldId id="264" r:id="rId10"/>
    <p:sldId id="262" r:id="rId11"/>
    <p:sldId id="265" r:id="rId12"/>
    <p:sldId id="432" r:id="rId13"/>
    <p:sldId id="429" r:id="rId14"/>
    <p:sldId id="433" r:id="rId15"/>
    <p:sldId id="434" r:id="rId16"/>
    <p:sldId id="258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078184-EE6D-77A1-23F2-9A29CACAD1DB}" v="3" dt="2024-05-15T06:30:05.793"/>
    <p1510:client id="{F1580D41-FBF3-4F56-900C-370C5CA44610}" v="1" dt="2024-05-15T08:36:38.7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81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14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2933e1d2-70ff-47b3-ad61-d61e32fda646" providerId="ADAL" clId="{F1580D41-FBF3-4F56-900C-370C5CA44610}"/>
    <pc:docChg chg="custSel modSld sldOrd">
      <pc:chgData name="Stijn Weijermars" userId="2933e1d2-70ff-47b3-ad61-d61e32fda646" providerId="ADAL" clId="{F1580D41-FBF3-4F56-900C-370C5CA44610}" dt="2024-05-15T06:37:57.637" v="32" actId="20577"/>
      <pc:docMkLst>
        <pc:docMk/>
      </pc:docMkLst>
      <pc:sldChg chg="modSp mod">
        <pc:chgData name="Stijn Weijermars" userId="2933e1d2-70ff-47b3-ad61-d61e32fda646" providerId="ADAL" clId="{F1580D41-FBF3-4F56-900C-370C5CA44610}" dt="2024-05-15T06:36:19.516" v="0" actId="20577"/>
        <pc:sldMkLst>
          <pc:docMk/>
          <pc:sldMk cId="2216590961" sldId="433"/>
        </pc:sldMkLst>
        <pc:spChg chg="mod">
          <ac:chgData name="Stijn Weijermars" userId="2933e1d2-70ff-47b3-ad61-d61e32fda646" providerId="ADAL" clId="{F1580D41-FBF3-4F56-900C-370C5CA44610}" dt="2024-05-15T06:36:19.516" v="0" actId="20577"/>
          <ac:spMkLst>
            <pc:docMk/>
            <pc:sldMk cId="2216590961" sldId="433"/>
            <ac:spMk id="3" creationId="{00000000-0000-0000-0000-000000000000}"/>
          </ac:spMkLst>
        </pc:spChg>
      </pc:sldChg>
      <pc:sldChg chg="modSp mod ord">
        <pc:chgData name="Stijn Weijermars" userId="2933e1d2-70ff-47b3-ad61-d61e32fda646" providerId="ADAL" clId="{F1580D41-FBF3-4F56-900C-370C5CA44610}" dt="2024-05-15T06:37:57.637" v="32" actId="20577"/>
        <pc:sldMkLst>
          <pc:docMk/>
          <pc:sldMk cId="4059765888" sldId="434"/>
        </pc:sldMkLst>
        <pc:spChg chg="mod">
          <ac:chgData name="Stijn Weijermars" userId="2933e1d2-70ff-47b3-ad61-d61e32fda646" providerId="ADAL" clId="{F1580D41-FBF3-4F56-900C-370C5CA44610}" dt="2024-05-15T06:37:57.637" v="32" actId="20577"/>
          <ac:spMkLst>
            <pc:docMk/>
            <pc:sldMk cId="4059765888" sldId="434"/>
            <ac:spMk id="2" creationId="{00000000-0000-0000-0000-000000000000}"/>
          </ac:spMkLst>
        </pc:spChg>
      </pc:sldChg>
      <pc:sldChg chg="delSp mod">
        <pc:chgData name="Stijn Weijermars" userId="2933e1d2-70ff-47b3-ad61-d61e32fda646" providerId="ADAL" clId="{F1580D41-FBF3-4F56-900C-370C5CA44610}" dt="2024-05-15T06:36:32.553" v="1" actId="478"/>
        <pc:sldMkLst>
          <pc:docMk/>
          <pc:sldMk cId="134403128" sldId="435"/>
        </pc:sldMkLst>
        <pc:spChg chg="del">
          <ac:chgData name="Stijn Weijermars" userId="2933e1d2-70ff-47b3-ad61-d61e32fda646" providerId="ADAL" clId="{F1580D41-FBF3-4F56-900C-370C5CA44610}" dt="2024-05-15T06:36:32.553" v="1" actId="478"/>
          <ac:spMkLst>
            <pc:docMk/>
            <pc:sldMk cId="134403128" sldId="435"/>
            <ac:spMk id="5" creationId="{E094A7FB-DCA4-4C9A-3A97-6D4B8397C4D5}"/>
          </ac:spMkLst>
        </pc:spChg>
      </pc:sldChg>
    </pc:docChg>
  </pc:docChgLst>
  <pc:docChgLst>
    <pc:chgData name="Stijn Weijermars" userId="S::s.weijermars@yuverta.nl::2933e1d2-70ff-47b3-ad61-d61e32fda646" providerId="AD" clId="Web-{45078184-EE6D-77A1-23F2-9A29CACAD1DB}"/>
    <pc:docChg chg="modSld">
      <pc:chgData name="Stijn Weijermars" userId="S::s.weijermars@yuverta.nl::2933e1d2-70ff-47b3-ad61-d61e32fda646" providerId="AD" clId="Web-{45078184-EE6D-77A1-23F2-9A29CACAD1DB}" dt="2024-05-15T06:30:05.793" v="2" actId="20577"/>
      <pc:docMkLst>
        <pc:docMk/>
      </pc:docMkLst>
      <pc:sldChg chg="modSp">
        <pc:chgData name="Stijn Weijermars" userId="S::s.weijermars@yuverta.nl::2933e1d2-70ff-47b3-ad61-d61e32fda646" providerId="AD" clId="Web-{45078184-EE6D-77A1-23F2-9A29CACAD1DB}" dt="2024-05-15T06:30:05.793" v="2" actId="20577"/>
        <pc:sldMkLst>
          <pc:docMk/>
          <pc:sldMk cId="435325924" sldId="271"/>
        </pc:sldMkLst>
        <pc:spChg chg="mod">
          <ac:chgData name="Stijn Weijermars" userId="S::s.weijermars@yuverta.nl::2933e1d2-70ff-47b3-ad61-d61e32fda646" providerId="AD" clId="Web-{45078184-EE6D-77A1-23F2-9A29CACAD1DB}" dt="2024-05-15T06:30:05.793" v="2" actId="20577"/>
          <ac:spMkLst>
            <pc:docMk/>
            <pc:sldMk cId="435325924" sldId="271"/>
            <ac:spMk id="3" creationId="{00000000-0000-0000-0000-000000000000}"/>
          </ac:spMkLst>
        </pc:spChg>
      </pc:sldChg>
      <pc:sldChg chg="modSp">
        <pc:chgData name="Stijn Weijermars" userId="S::s.weijermars@yuverta.nl::2933e1d2-70ff-47b3-ad61-d61e32fda646" providerId="AD" clId="Web-{45078184-EE6D-77A1-23F2-9A29CACAD1DB}" dt="2024-05-15T06:27:21.177" v="0" actId="20577"/>
        <pc:sldMkLst>
          <pc:docMk/>
          <pc:sldMk cId="134403128" sldId="435"/>
        </pc:sldMkLst>
        <pc:spChg chg="mod">
          <ac:chgData name="Stijn Weijermars" userId="S::s.weijermars@yuverta.nl::2933e1d2-70ff-47b3-ad61-d61e32fda646" providerId="AD" clId="Web-{45078184-EE6D-77A1-23F2-9A29CACAD1DB}" dt="2024-05-15T06:27:21.177" v="0" actId="20577"/>
          <ac:spMkLst>
            <pc:docMk/>
            <pc:sldMk cId="134403128" sldId="435"/>
            <ac:spMk id="3" creationId="{5D43717C-2CAD-8BDD-8A9B-94479E34197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97CF-E02E-4903-A055-890F16227311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AB66-6B1B-4D33-8EC2-D94AB424B2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15-5-2024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BB-AA3D-402D-A179-A9C017A3453D}" type="datetime1">
              <a:rPr lang="nl-NL" noProof="0" smtClean="0"/>
              <a:t>15-5-2024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53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E01-3480-42CF-9B50-C0496424F63F}" type="datetime1">
              <a:rPr lang="nl-NL" noProof="0" smtClean="0"/>
              <a:t>15-5-2024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2943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15-5-2024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40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15-5-2024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</p:spTree>
    <p:extLst>
      <p:ext uri="{BB962C8B-B14F-4D97-AF65-F5344CB8AC3E}">
        <p14:creationId xmlns:p14="http://schemas.microsoft.com/office/powerpoint/2010/main" val="204757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 dirty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15-5-2024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8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15-5-2024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202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15-5-2024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5770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15-5-2024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59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DB9-8966-4269-B009-409D6A203F05}" type="datetime1">
              <a:rPr lang="nl-NL" noProof="0" smtClean="0"/>
              <a:t>15-5-2024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8280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11CDB-CE47-42D8-BA9F-C515F5D3223B}" type="datetime1">
              <a:rPr lang="nl-NL" noProof="0" smtClean="0"/>
              <a:t>15-5-2024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432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15-5-2024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904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D67444-35CA-4F30-A69C-8F275EF502B8}" type="datetime1">
              <a:rPr lang="nl-NL" noProof="0" smtClean="0"/>
              <a:t>15-5-2024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42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F04B2F-7CB4-4EC9-8DAE-E7C3ED683122}" type="datetime1">
              <a:rPr lang="nl-NL" noProof="0" smtClean="0"/>
              <a:t>15-5-2024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3584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9464-62FE-406B-87B8-2D97F20E17F9}" type="datetime1">
              <a:rPr lang="nl-NL" noProof="0" smtClean="0"/>
              <a:t>15-5-2024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18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442-589B-4BFC-9184-496EEB8D88F7}" type="datetime1">
              <a:rPr lang="nl-NL" noProof="0" smtClean="0"/>
              <a:t>15-5-2024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9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1B3-482F-4F4A-A3C3-E26533A2A6F7}" type="datetime1">
              <a:rPr lang="nl-NL" noProof="0" smtClean="0"/>
              <a:t>15-5-2024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054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15-5-2024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smtClean="0"/>
              <a:pPr/>
              <a:t>15-5-2024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04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1FD19D5-EFBE-44BB-99F8-B3AC1E31F12E}" type="datetime1">
              <a:rPr lang="nl-NL" smtClean="0"/>
              <a:t>15-5-2024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46929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92644BC-DF8B-4D67-A7E7-632056BAF6A3}" type="datetime1">
              <a:rPr lang="nl-NL" smtClean="0"/>
              <a:t>15-5-2024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50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noProof="0" smtClean="0"/>
              <a:pPr/>
              <a:t>15-5-2024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6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E8DCF3-56A4-46E1-9EBC-EA613906C72E}" type="datetime1">
              <a:rPr lang="nl-NL" noProof="0" smtClean="0"/>
              <a:t>15-5-2024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318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15-5-2024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13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60599-687F-493C-A523-B4769D1A9902}" type="datetime1">
              <a:rPr lang="nl-NL" noProof="0" smtClean="0"/>
              <a:t>15-5-2024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50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15-5-2024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673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15-5-2024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659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15-5-2024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82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4ED-5108-4353-A2EE-644FDE4D0D92}" type="datetime1">
              <a:rPr lang="nl-NL" noProof="0" smtClean="0"/>
              <a:t>15-5-2024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67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D6B-D6F0-40D7-BDA6-80E6F7E85B75}" type="datetime1">
              <a:rPr lang="nl-NL" noProof="0" smtClean="0"/>
              <a:t>15-5-2024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61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15-5-2024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9" r:id="rId9"/>
    <p:sldLayoutId id="2147483680" r:id="rId10"/>
    <p:sldLayoutId id="2147483681" r:id="rId11"/>
    <p:sldLayoutId id="2147483682" r:id="rId12"/>
    <p:sldLayoutId id="2147483672" r:id="rId13"/>
    <p:sldLayoutId id="2147483673" r:id="rId14"/>
    <p:sldLayoutId id="2147483674" r:id="rId15"/>
    <p:sldLayoutId id="2147483676" r:id="rId16"/>
    <p:sldLayoutId id="2147483677" r:id="rId17"/>
    <p:sldLayoutId id="2147483678" r:id="rId18"/>
    <p:sldLayoutId id="2147483649" r:id="rId19"/>
    <p:sldLayoutId id="2147483669" r:id="rId20"/>
    <p:sldLayoutId id="2147483670" r:id="rId21"/>
    <p:sldLayoutId id="2147483683" r:id="rId22"/>
    <p:sldLayoutId id="2147483684" r:id="rId23"/>
    <p:sldLayoutId id="2147483685" r:id="rId24"/>
    <p:sldLayoutId id="2147483654" r:id="rId25"/>
    <p:sldLayoutId id="2147483655" r:id="rId26"/>
    <p:sldLayoutId id="2147483687" r:id="rId27"/>
    <p:sldLayoutId id="2147483688" r:id="rId28"/>
    <p:sldLayoutId id="2147483689" r:id="rId29"/>
    <p:sldLayoutId id="2147483691" r:id="rId3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2rcwaKzDY4" TargetMode="External"/><Relationship Id="rId2" Type="http://schemas.openxmlformats.org/officeDocument/2006/relationships/hyperlink" Target="https://youtu.be/Dk3MVefvZh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https://onder-het-maaiveld.nl/nieuws/108-onder-het-maaiveld-toont-de-ongeziene-wereld-onder-onze-voeten" TargetMode="External"/><Relationship Id="rId4" Type="http://schemas.openxmlformats.org/officeDocument/2006/relationships/hyperlink" Target="https://youtu.be/BW7tHV8HZzw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ater en droge bodem â Stockfoto Â© joruba75 #448410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53" y="-924119"/>
            <a:ext cx="12291753" cy="778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endParaRPr lang="nl-NL" sz="4000" dirty="0">
              <a:solidFill>
                <a:schemeClr val="tx1"/>
              </a:solidFill>
            </a:endParaRPr>
          </a:p>
          <a:p>
            <a:endParaRPr lang="nl-NL" sz="4000" dirty="0">
              <a:solidFill>
                <a:schemeClr val="tx1"/>
              </a:solidFill>
            </a:endParaRPr>
          </a:p>
          <a:p>
            <a:endParaRPr lang="nl-NL" sz="4000" dirty="0">
              <a:solidFill>
                <a:schemeClr val="tx1"/>
              </a:solidFill>
            </a:endParaRPr>
          </a:p>
          <a:p>
            <a:r>
              <a:rPr lang="nl-NL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Les 2 Water &amp; </a:t>
            </a:r>
            <a:r>
              <a:rPr lang="nl-NL" sz="4000">
                <a:solidFill>
                  <a:schemeClr val="accent1">
                    <a:lumMod val="60000"/>
                    <a:lumOff val="40000"/>
                  </a:schemeClr>
                </a:solidFill>
              </a:rPr>
              <a:t>Bodem </a:t>
            </a:r>
            <a:endParaRPr lang="nl-NL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nl-NL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IBS Inrichting van een gebied, </a:t>
            </a:r>
          </a:p>
          <a:p>
            <a:r>
              <a:rPr lang="nl-NL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Specialisatie Water &amp; Energie</a:t>
            </a:r>
          </a:p>
        </p:txBody>
      </p:sp>
    </p:spTree>
    <p:extLst>
      <p:ext uri="{BB962C8B-B14F-4D97-AF65-F5344CB8AC3E}">
        <p14:creationId xmlns:p14="http://schemas.microsoft.com/office/powerpoint/2010/main" val="3843781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Water doorlaatbaarheid</a:t>
            </a:r>
          </a:p>
        </p:txBody>
      </p:sp>
      <p:pic>
        <p:nvPicPr>
          <p:cNvPr id="12290" name="Picture 2" descr="(2 tot 63Âµm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626" y="1258762"/>
            <a:ext cx="5457532" cy="533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394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Zoek uit: Wat is Carbon-</a:t>
            </a:r>
            <a:r>
              <a:rPr lang="nl-NL" dirty="0" err="1"/>
              <a:t>farming</a:t>
            </a:r>
            <a:r>
              <a:rPr lang="nl-NL" dirty="0"/>
              <a:t> en wat heeft dit te maken met water?</a:t>
            </a:r>
          </a:p>
          <a:p>
            <a:r>
              <a:rPr lang="nl-NL" dirty="0"/>
              <a:t>Bespreken einde les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6590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rol van organisch materiaal in de bodem</a:t>
            </a:r>
          </a:p>
        </p:txBody>
      </p:sp>
      <p:pic>
        <p:nvPicPr>
          <p:cNvPr id="12290" name="Picture 2" descr="(2 tot 63Âµm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654" y="1529542"/>
            <a:ext cx="5180503" cy="506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765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5D054D8D-96CB-49A4-93E8-4237F79F7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537" y="452437"/>
            <a:ext cx="5876925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87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Achtergrond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nl-NL" dirty="0"/>
              <a:t>Achtergrond bronnen over de bodem(processen)</a:t>
            </a:r>
          </a:p>
          <a:p>
            <a:pPr marL="215900" indent="-215900"/>
            <a:r>
              <a:rPr lang="nl-NL" dirty="0">
                <a:hlinkClick r:id="rId2"/>
              </a:rPr>
              <a:t>https://youtu.be/Dk3MVefvZh4</a:t>
            </a:r>
            <a:endParaRPr lang="nl-NL" dirty="0">
              <a:cs typeface="Arial"/>
            </a:endParaRPr>
          </a:p>
          <a:p>
            <a:pPr marL="215900" indent="-215900"/>
            <a:r>
              <a:rPr lang="nl-NL" dirty="0">
                <a:hlinkClick r:id="rId3"/>
              </a:rPr>
              <a:t>https://www.youtube.com/watch?v=12rcwaKzDY4</a:t>
            </a:r>
            <a:endParaRPr lang="nl-NL" dirty="0">
              <a:cs typeface="Arial"/>
            </a:endParaRPr>
          </a:p>
          <a:p>
            <a:pPr marL="215900" indent="-215900"/>
            <a:r>
              <a:rPr lang="nl-NL" dirty="0">
                <a:cs typeface="Arial"/>
                <a:hlinkClick r:id="rId4"/>
              </a:rPr>
              <a:t>https://youtu.be/BW7tHV8HZzw</a:t>
            </a:r>
            <a:endParaRPr lang="nl-NL" dirty="0"/>
          </a:p>
          <a:p>
            <a:pPr marL="215900" indent="-215900"/>
            <a:r>
              <a:rPr lang="nl-NL" dirty="0" err="1"/>
              <a:t>Netflix</a:t>
            </a:r>
            <a:r>
              <a:rPr lang="nl-NL" dirty="0"/>
              <a:t>: Kiss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ground</a:t>
            </a:r>
            <a:br>
              <a:rPr lang="nl-NL" dirty="0">
                <a:cs typeface="Arial"/>
              </a:rPr>
            </a:br>
            <a:br>
              <a:rPr lang="nl-NL" dirty="0">
                <a:cs typeface="Arial"/>
              </a:rPr>
            </a:br>
            <a:br>
              <a:rPr lang="nl-NL" dirty="0">
                <a:cs typeface="Arial"/>
              </a:rPr>
            </a:br>
            <a:r>
              <a:rPr lang="nl-NL" dirty="0">
                <a:cs typeface="Arial"/>
              </a:rPr>
              <a:t>EN:   </a:t>
            </a:r>
            <a:r>
              <a:rPr lang="nl-NL" dirty="0">
                <a:ea typeface="+mn-lt"/>
                <a:cs typeface="+mn-lt"/>
                <a:hlinkClick r:id="rId5"/>
              </a:rPr>
              <a:t>Onder Het Maaiveld - Film 'Onder het Maaiveld' toont de ongeziene wereld onder onze voeten (onder-het-maaiveld.nl)</a:t>
            </a:r>
            <a:endParaRPr lang="nl-NL" dirty="0">
              <a:cs typeface="Arial"/>
            </a:endParaRPr>
          </a:p>
          <a:p>
            <a:pPr marL="215900" indent="-215900"/>
            <a:endParaRPr lang="nl-NL" dirty="0">
              <a:cs typeface="Arial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816B358-855F-417A-B579-60E6201495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9526" y="3967500"/>
            <a:ext cx="2518520" cy="252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25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9B0A3B-3B12-FF67-D81C-F3BCB67417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>
                <a:latin typeface="Arial"/>
                <a:cs typeface="Arial"/>
              </a:rPr>
              <a:t>Herhaling neerslag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D43717C-2CAD-8BDD-8A9B-94479E3419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endParaRPr lang="nl-NL" dirty="0">
              <a:latin typeface="Arial"/>
              <a:cs typeface="Arial"/>
            </a:endParaRP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23F97AF-9F0E-C035-A807-F28CA2CAE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5DBEE-897F-4EC1-A51D-A6FFB8C705B1}" type="datetime1">
              <a:rPr lang="nl-NL"/>
              <a:t>15-5-2024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E1D2E40-CA5E-08C2-10EA-6DF15ED58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03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Water &amp; Bodem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1475" y="1709738"/>
            <a:ext cx="8498205" cy="4419599"/>
          </a:xfrm>
        </p:spPr>
        <p:txBody>
          <a:bodyPr>
            <a:normAutofit/>
          </a:bodyPr>
          <a:lstStyle/>
          <a:p>
            <a:r>
              <a:rPr lang="nl-NL" dirty="0"/>
              <a:t>Water en de bodem/ondergrond zijn onafscheidelijk met elkaar verbonden;</a:t>
            </a:r>
          </a:p>
          <a:p>
            <a:pPr lvl="1"/>
            <a:r>
              <a:rPr lang="nl-NL" dirty="0"/>
              <a:t>boven het maaiveld door het oppervlaktewater, het type landgebruik, maar ook door het peilbeheer dat moet zorgen voor droge voeten. </a:t>
            </a:r>
          </a:p>
          <a:p>
            <a:pPr lvl="1"/>
            <a:r>
              <a:rPr lang="nl-NL" dirty="0"/>
              <a:t>onder de grond waar grondwater en bodem op elkaar inwerken in termen van chemie, biologie en fysische kwaliteit. </a:t>
            </a:r>
          </a:p>
          <a:p>
            <a:endParaRPr lang="nl-NL" dirty="0"/>
          </a:p>
          <a:p>
            <a:r>
              <a:rPr lang="nl-NL" dirty="0"/>
              <a:t>Activiteiten boven en onder het maaiveld, externe invloeden, hebben effect op de kwaliteit van het water, de bodem en de leefomgeving.</a:t>
            </a:r>
          </a:p>
        </p:txBody>
      </p:sp>
    </p:spTree>
    <p:extLst>
      <p:ext uri="{BB962C8B-B14F-4D97-AF65-F5344CB8AC3E}">
        <p14:creationId xmlns:p14="http://schemas.microsoft.com/office/powerpoint/2010/main" val="7682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Relatie water en kwaliteit van de bodem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Even een stukje herhaling over bodem…..</a:t>
            </a:r>
          </a:p>
        </p:txBody>
      </p:sp>
    </p:spTree>
    <p:extLst>
      <p:ext uri="{BB962C8B-B14F-4D97-AF65-F5344CB8AC3E}">
        <p14:creationId xmlns:p14="http://schemas.microsoft.com/office/powerpoint/2010/main" val="3391725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ChangeAspect="1"/>
          </p:cNvPicPr>
          <p:nvPr/>
        </p:nvPicPr>
        <p:blipFill rotWithShape="1">
          <a:blip r:embed="rId2"/>
          <a:srcRect l="14334" t="22863" r="15277" b="16462"/>
          <a:stretch/>
        </p:blipFill>
        <p:spPr>
          <a:xfrm>
            <a:off x="1482142" y="2616888"/>
            <a:ext cx="6361091" cy="308279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bodem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825624"/>
            <a:ext cx="11036121" cy="4665327"/>
          </a:xfrm>
        </p:spPr>
        <p:txBody>
          <a:bodyPr>
            <a:normAutofit/>
          </a:bodyPr>
          <a:lstStyle/>
          <a:p>
            <a:pPr lvl="1"/>
            <a:r>
              <a:rPr lang="nl-NL" dirty="0"/>
              <a:t>De bodem is het resultaat van afbraak van organisch materiaal en van mineraal materiaal afkomstig van verwering van het moedergesteente. </a:t>
            </a:r>
          </a:p>
          <a:p>
            <a:pPr lvl="1"/>
            <a:r>
              <a:rPr lang="nl-NL" dirty="0"/>
              <a:t>De bodem bevat twee soorten “vast materiaal”: de minerale en de organische bestanddelen.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6129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ideale bodem</a:t>
            </a:r>
          </a:p>
        </p:txBody>
      </p:sp>
      <p:pic>
        <p:nvPicPr>
          <p:cNvPr id="1026" name="Picture 2" descr="http://library.wur.nl/WebQuery/file/lom/lorenet/images/fl332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692" y="1504831"/>
            <a:ext cx="6361135" cy="429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794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772" t="10872" r="7371" b="5326"/>
          <a:stretch/>
        </p:blipFill>
        <p:spPr>
          <a:xfrm>
            <a:off x="-1" y="0"/>
            <a:ext cx="13370217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Organische bestanddelen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De organische bestanddelen: dit zijn levende of dode organismen uit de bodem. De organische bestanddelen worden in vier categorieën onderverdeeld: </a:t>
            </a:r>
          </a:p>
          <a:p>
            <a:r>
              <a:rPr lang="nl-NL" dirty="0">
                <a:solidFill>
                  <a:schemeClr val="bg1"/>
                </a:solidFill>
              </a:rPr>
              <a:t>levende planten, dieren en micro-organismen (schimmels, bacteriën)</a:t>
            </a:r>
          </a:p>
          <a:p>
            <a:r>
              <a:rPr lang="nl-NL" dirty="0">
                <a:solidFill>
                  <a:schemeClr val="bg1"/>
                </a:solidFill>
              </a:rPr>
              <a:t>dierlijke uitwerpselen en net afgestorven planten en dieren</a:t>
            </a:r>
          </a:p>
          <a:p>
            <a:r>
              <a:rPr lang="nl-NL" dirty="0">
                <a:solidFill>
                  <a:schemeClr val="bg1"/>
                </a:solidFill>
              </a:rPr>
              <a:t>dode dieren en planten die in afbraak zijn</a:t>
            </a:r>
          </a:p>
          <a:p>
            <a:r>
              <a:rPr lang="nl-NL" dirty="0">
                <a:solidFill>
                  <a:schemeClr val="bg1"/>
                </a:solidFill>
              </a:rPr>
              <a:t>humus (laatste afbraakstadium van planten die rijk zijn aan koolstof). </a:t>
            </a:r>
          </a:p>
        </p:txBody>
      </p:sp>
    </p:spTree>
    <p:extLst>
      <p:ext uri="{BB962C8B-B14F-4D97-AF65-F5344CB8AC3E}">
        <p14:creationId xmlns:p14="http://schemas.microsoft.com/office/powerpoint/2010/main" val="291937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Organische stof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b="1" i="1" dirty="0"/>
              <a:t>Organisch materiaal </a:t>
            </a:r>
            <a:r>
              <a:rPr lang="nl-NL" dirty="0"/>
              <a:t>wordt in de bodem door micro-organismen afgebroken. </a:t>
            </a:r>
          </a:p>
          <a:p>
            <a:r>
              <a:rPr lang="nl-NL" dirty="0"/>
              <a:t>Wanneer het vers organisch materiaal zodanig is afgebroken dat het niet langer herkenbaar is, spreken we van </a:t>
            </a:r>
            <a:r>
              <a:rPr lang="nl-NL" b="1" i="1" dirty="0"/>
              <a:t>organische stof</a:t>
            </a:r>
            <a:r>
              <a:rPr lang="nl-NL" i="1" dirty="0"/>
              <a:t> </a:t>
            </a:r>
            <a:r>
              <a:rPr lang="nl-NL" dirty="0"/>
              <a:t>in de bodem. </a:t>
            </a:r>
          </a:p>
          <a:p>
            <a:r>
              <a:rPr lang="nl-NL" dirty="0"/>
              <a:t>Organische stof is een complex mengsel van koolstof houdende verbindingen en bestaat gemiddeld voor 58% uit koolstof. Dit cijfer kan variëren en </a:t>
            </a:r>
            <a:r>
              <a:rPr lang="nl-NL"/>
              <a:t>is onder meer </a:t>
            </a:r>
            <a:r>
              <a:rPr lang="nl-NL" dirty="0"/>
              <a:t>afhankelijk van de leeftijd van de organische stof in de bodem.</a:t>
            </a:r>
          </a:p>
        </p:txBody>
      </p:sp>
    </p:spTree>
    <p:extLst>
      <p:ext uri="{BB962C8B-B14F-4D97-AF65-F5344CB8AC3E}">
        <p14:creationId xmlns:p14="http://schemas.microsoft.com/office/powerpoint/2010/main" val="491253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Minerale delen</a:t>
            </a:r>
            <a:br>
              <a:rPr lang="nl-NL" dirty="0"/>
            </a:br>
            <a:r>
              <a:rPr lang="nl-NL" dirty="0"/>
              <a:t>Korrelgrootte in mm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4338" name="Picture 2" descr="www.nutrinorm.n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807" y="1760579"/>
            <a:ext cx="7079415" cy="404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3927892" y="5479833"/>
            <a:ext cx="7876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Grind	     </a:t>
            </a:r>
            <a:r>
              <a:rPr lang="nl-NL" sz="2800" dirty="0"/>
              <a:t>zand	  </a:t>
            </a:r>
            <a:r>
              <a:rPr lang="nl-NL" sz="2400" dirty="0" err="1"/>
              <a:t>silt</a:t>
            </a:r>
            <a:r>
              <a:rPr lang="nl-NL" sz="3600" dirty="0"/>
              <a:t>	    </a:t>
            </a:r>
            <a:r>
              <a:rPr lang="nl-NL" sz="2000" dirty="0"/>
              <a:t>klei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843303098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otx" id="{0635E91E-FBA7-4A8B-B522-53C4FF720AC5}" vid="{81EEE544-BE30-41B1-B76B-26E0C066DF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9727D3906D7945984BB753BA79C6C7" ma:contentTypeVersion="15" ma:contentTypeDescription="Een nieuw document maken." ma:contentTypeScope="" ma:versionID="b705bd57771d5b5977f7919ee309c30f">
  <xsd:schema xmlns:xsd="http://www.w3.org/2001/XMLSchema" xmlns:xs="http://www.w3.org/2001/XMLSchema" xmlns:p="http://schemas.microsoft.com/office/2006/metadata/properties" xmlns:ns2="c67c63a5-6c7f-42bb-9d17-0feff5816463" xmlns:ns3="c20cf8ba-b598-4d03-85bf-01d90a2844ae" targetNamespace="http://schemas.microsoft.com/office/2006/metadata/properties" ma:root="true" ma:fieldsID="05c3486ec18a18b1f535a3b94463eec2" ns2:_="" ns3:_="">
    <xsd:import namespace="c67c63a5-6c7f-42bb-9d17-0feff5816463"/>
    <xsd:import namespace="c20cf8ba-b598-4d03-85bf-01d90a2844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63a5-6c7f-42bb-9d17-0feff58164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cf8ba-b598-4d03-85bf-01d90a2844a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46b252f-af12-4d5a-a498-f152b1d5d221}" ma:internalName="TaxCatchAll" ma:showField="CatchAllData" ma:web="c20cf8ba-b598-4d03-85bf-01d90a2844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7c63a5-6c7f-42bb-9d17-0feff5816463">
      <Terms xmlns="http://schemas.microsoft.com/office/infopath/2007/PartnerControls"/>
    </lcf76f155ced4ddcb4097134ff3c332f>
    <TaxCatchAll xmlns="c20cf8ba-b598-4d03-85bf-01d90a2844ae" xsi:nil="true"/>
    <MediaLengthInSeconds xmlns="c67c63a5-6c7f-42bb-9d17-0feff5816463" xsi:nil="true"/>
  </documentManagement>
</p:properties>
</file>

<file path=customXml/itemProps1.xml><?xml version="1.0" encoding="utf-8"?>
<ds:datastoreItem xmlns:ds="http://schemas.openxmlformats.org/officeDocument/2006/customXml" ds:itemID="{2EC52A81-0B12-408B-9A94-1D26255D00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63a5-6c7f-42bb-9d17-0feff5816463"/>
    <ds:schemaRef ds:uri="c20cf8ba-b598-4d03-85bf-01d90a2844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61B2D58-936F-4BD2-8FE1-199ADA5CFC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3B809E-9840-4F61-A777-0ECC9F692F13}">
  <ds:schemaRefs>
    <ds:schemaRef ds:uri="http://schemas.microsoft.com/office/2006/metadata/properties"/>
    <ds:schemaRef ds:uri="http://schemas.microsoft.com/office/infopath/2007/PartnerControls"/>
    <ds:schemaRef ds:uri="c6f82ce1-f6df-49a5-8b49-cf8409a27aa4"/>
    <ds:schemaRef ds:uri="2c4f0c93-2979-4f27-aab2-70de95932352"/>
    <ds:schemaRef ds:uri="c67c63a5-6c7f-42bb-9d17-0feff5816463"/>
    <ds:schemaRef ds:uri="c20cf8ba-b598-4d03-85bf-01d90a2844a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Yuverta</Template>
  <TotalTime>373</TotalTime>
  <Words>409</Words>
  <Application>Microsoft Office PowerPoint</Application>
  <PresentationFormat>Breedbeeld</PresentationFormat>
  <Paragraphs>49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Arial Black</vt:lpstr>
      <vt:lpstr>Calibri</vt:lpstr>
      <vt:lpstr>Yuverta</vt:lpstr>
      <vt:lpstr>PowerPoint-presentatie</vt:lpstr>
      <vt:lpstr>Herhaling neerslag</vt:lpstr>
      <vt:lpstr>Water &amp; Bodem</vt:lpstr>
      <vt:lpstr>Relatie water en kwaliteit van de bodem</vt:lpstr>
      <vt:lpstr>De bodem</vt:lpstr>
      <vt:lpstr>De ideale bodem</vt:lpstr>
      <vt:lpstr>Organische bestanddelen</vt:lpstr>
      <vt:lpstr>Organische stof</vt:lpstr>
      <vt:lpstr>Minerale delen Korrelgrootte in mm</vt:lpstr>
      <vt:lpstr>Water doorlaatbaarheid</vt:lpstr>
      <vt:lpstr>Opdracht </vt:lpstr>
      <vt:lpstr>De rol van organisch materiaal in de bodem</vt:lpstr>
      <vt:lpstr>PowerPoint-presentatie</vt:lpstr>
      <vt:lpstr>Achtergrond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Stijn Weijermars</dc:creator>
  <dc:description>Template by HQ Solutions</dc:description>
  <cp:lastModifiedBy>Stijn Weijermars</cp:lastModifiedBy>
  <cp:revision>60</cp:revision>
  <dcterms:created xsi:type="dcterms:W3CDTF">2021-03-01T11:59:21Z</dcterms:created>
  <dcterms:modified xsi:type="dcterms:W3CDTF">2024-05-15T08:36:49Z</dcterms:modified>
  <cp:version>002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0x0101002F9727D3906D7945984BB753BA79C6C7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